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2.png" ContentType="image/png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8.png" ContentType="image/png"/>
  <Override PartName="/ppt/media/image7.gif" ContentType="image/gif"/>
  <Override PartName="/ppt/media/image19.png" ContentType="image/png"/>
  <Override PartName="/ppt/media/image21.png" ContentType="image/png"/>
  <Override PartName="/ppt/media/image25.jpeg" ContentType="image/jpeg"/>
  <Override PartName="/ppt/media/image24.gif" ContentType="image/gif"/>
  <Override PartName="/ppt/media/image16.png" ContentType="image/png"/>
  <Override PartName="/ppt/media/image23.png" ContentType="image/png"/>
  <Override PartName="/ppt/media/image22.png" ContentType="image/png"/>
  <Override PartName="/ppt/media/image17.gif" ContentType="image/gif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3.jpeg" ContentType="image/jpeg"/>
  <Override PartName="/ppt/media/image10.png" ContentType="image/png"/>
  <Override PartName="/ppt/media/image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mover o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slide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59AE40D-D401-42C9-8172-23F4D635F401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www.fabriciolima.net/" TargetMode="External"/><Relationship Id="rId2" Type="http://schemas.openxmlformats.org/officeDocument/2006/relationships/slide" Target="../slides/slide1.xml"/><Relationship Id="rId3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hyperlink" Target="http://msdn.microsoft.com/pt-br/library/ms174979.aspx" TargetMode="External"/><Relationship Id="rId2" Type="http://schemas.openxmlformats.org/officeDocument/2006/relationships/hyperlink" Target="http://msdn.microsoft.com/pt-br/library/ms187752.aspx" TargetMode="External"/><Relationship Id="rId3" Type="http://schemas.openxmlformats.org/officeDocument/2006/relationships/hyperlink" Target="http://sqlblog.com/blogs/aaron_bertrand/archive/2010/02/08/bad-habits-to-kick-putting-an-identity-column-on-every-table.aspx" TargetMode="External"/><Relationship Id="rId4" Type="http://schemas.openxmlformats.org/officeDocument/2006/relationships/slide" Target="../slides/slide10.xml"/><Relationship Id="rId5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OB4V929Hl4Y&amp;t=2s" TargetMode="External"/><Relationship Id="rId2" Type="http://schemas.openxmlformats.org/officeDocument/2006/relationships/slide" Target="../slides/slide11.xml"/><Relationship Id="rId3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hyperlink" Target="http://sqlhints.com/2011/10/23/difference-between-sql-server-char-and-varchar-data-type/" TargetMode="External"/><Relationship Id="rId2" Type="http://schemas.openxmlformats.org/officeDocument/2006/relationships/hyperlink" Target="http://sqlhints.com/2011/12/23/difference-between-varchar-and-nvarchar/" TargetMode="External"/><Relationship Id="rId3" Type="http://schemas.openxmlformats.org/officeDocument/2006/relationships/slide" Target="../slides/slide13.xml"/><Relationship Id="rId4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geekswithblogs.net/johnsPerfBlog/archive/2008/04/16/ntext-vs-nvarcharmax-in-sql-2005.aspx" TargetMode="External"/><Relationship Id="rId2" Type="http://schemas.openxmlformats.org/officeDocument/2006/relationships/slide" Target="../slides/slide14.xml"/><Relationship Id="rId3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://www.techonthenet.com/sql_server/primary_keys.php" TargetMode="External"/><Relationship Id="rId2" Type="http://schemas.openxmlformats.org/officeDocument/2006/relationships/hyperlink" Target="http://www.techonthenet.com/sql_server/foreign_keys/foreign_keys.php" TargetMode="External"/><Relationship Id="rId3" Type="http://schemas.openxmlformats.org/officeDocument/2006/relationships/hyperlink" Target="http://sqlhints.com/2013/06/02/difference-between-primary-key-and-unique-key-in-sql-server/" TargetMode="External"/><Relationship Id="rId4" Type="http://schemas.openxmlformats.org/officeDocument/2006/relationships/hyperlink" Target="http://www.techonthenet.com/sql_server/check.php" TargetMode="External"/><Relationship Id="rId5" Type="http://schemas.openxmlformats.org/officeDocument/2006/relationships/hyperlink" Target="http://www.mssqltips.com/sqlservertip/1425/working-with-default-constraints-in-sql-server/" TargetMode="External"/><Relationship Id="rId6" Type="http://schemas.openxmlformats.org/officeDocument/2006/relationships/slide" Target="../slides/slide17.xml"/><Relationship Id="rId7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hyperlink" Target="http://www.techonthenet.com/sql_server/primary_keys.php" TargetMode="External"/><Relationship Id="rId2" Type="http://schemas.openxmlformats.org/officeDocument/2006/relationships/hyperlink" Target="http://www.techonthenet.com/sql_server/foreign_keys/foreign_keys.php" TargetMode="External"/><Relationship Id="rId3" Type="http://schemas.openxmlformats.org/officeDocument/2006/relationships/hyperlink" Target="http://sqlhints.com/2013/06/02/difference-between-primary-key-and-unique-key-in-sql-server/" TargetMode="External"/><Relationship Id="rId4" Type="http://schemas.openxmlformats.org/officeDocument/2006/relationships/hyperlink" Target="http://www.techonthenet.com/sql_server/check.php" TargetMode="External"/><Relationship Id="rId5" Type="http://schemas.openxmlformats.org/officeDocument/2006/relationships/hyperlink" Target="http://www.mssqltips.com/sqlservertip/1425/working-with-default-constraints-in-sql-server/" TargetMode="External"/><Relationship Id="rId6" Type="http://schemas.openxmlformats.org/officeDocument/2006/relationships/slide" Target="../slides/slide18.xml"/><Relationship Id="rId7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hyperlink" Target="http://www.mssqltips.com/sql-server-tip-category/56/linked-servers/" TargetMode="External"/><Relationship Id="rId2" Type="http://schemas.openxmlformats.org/officeDocument/2006/relationships/hyperlink" Target="http://www.fabriciolima.net/blog/2011/06/23/criando-um-linked-server-do-sql-server-para-o-db2-as400/" TargetMode="External"/><Relationship Id="rId3" Type="http://schemas.openxmlformats.org/officeDocument/2006/relationships/slide" Target="../slides/slide23.xml"/><Relationship Id="rId4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hyperlink" Target="http://logicalread.solarwinds.com/sql-server-checksum-page-verification-is01/" TargetMode="External"/><Relationship Id="rId2" Type="http://schemas.openxmlformats.org/officeDocument/2006/relationships/hyperlink" Target="http://www.littlekendra.com/2011/01/25/pageverify/" TargetMode="External"/><Relationship Id="rId3" Type="http://schemas.openxmlformats.org/officeDocument/2006/relationships/slide" Target="../slides/slide9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Site Fabrício Lima – Soluções em Banco de Dados: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913AF5-4B15-47F8-9FFD-759B7371474B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Sintaxe CREATE TABLE: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http://msdn.microsoft.com/pt-br/library/ms174979.aspx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Tipos de Dados: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http://msdn.microsoft.com/pt-br/library/ms187752.aspx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http://sqlblog.com/blogs/aaron_bertrand/archive/2010/02/08/bad-habits-to-kick-putting-an-identity-column-on-every-table.aspx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D93D849-0E49-4B47-A1DD-583191F7CC0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Vídeo: </a:t>
            </a:r>
            <a:r>
              <a:rPr b="1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Economize espaço e ganhe performance com o tipo de dados Numeric no SQL Server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https://www.youtube.com/watch?v=OB4V929Hl4Y&amp;t=2s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EDDF2F-708D-4B60-8C02-2A9C27E6C54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Não gosto de trabalhar com o tipo de dados Time.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Como dificilmente uma tabela tem que armazenar somente a hora sem a data, prefiro trabalhar dessa forma: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 a tabela precisa de armazenar a hora, utilizo o getdate().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 a tabela não precisa armazenar a hora, utilizo o Date.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D277B0-C243-48E7-A8B2-D255E387563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http://sqlhints.com/2011/10/23/difference-between-sql-server-char-and-varchar-data-type/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http://sqlhints.com/2011/12/23/difference-between-varchar-and-nvarchar/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100A13-440D-448D-8F8D-F9519CB5460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TEXT armazena o texto em uma estrutura chamada de LOB e a tabela possui apenas um ponteiro para essa estrutura.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http://geekswithblogs.net/johnsPerfBlog/archive/2008/04/16/ntext-vs-nvarcharmax-in-sql-2005.aspx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EC04E66-4C36-4433-9759-74FC6C3C1C0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640B4A-0095-4768-94F1-DCDF50E43FD3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Mostrar como funciona o tipo de dados numeric(x,y) e caracteres.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B76172-078D-4DED-9074-38D9DAC7A93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20000"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Primary Key: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http://www.techonthenet.com/sql_server/primary_keys.php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Foreign Key: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http://www.techonthenet.com/sql_server/foreign_keys/foreign_keys.php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Unique: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http://sqlhints.com/2013/06/02/difference-between-primary-key-and-unique-key-in-sql-server/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Check: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4"/>
              </a:rPr>
              <a:t>http://www.techonthenet.com/sql_server/check.php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Default: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5"/>
              </a:rPr>
              <a:t>http://www.mssqltips.com/sqlservertip/1425/working-with-default-constraints-in-sql-server/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C33F62E-847C-4FA0-BE84-17A63BFE00EF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20000"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Primary Key: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http://www.techonthenet.com/sql_server/primary_keys.php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Foreign Key: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http://www.techonthenet.com/sql_server/foreign_keys/foreign_keys.php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Unique: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http://sqlhints.com/2013/06/02/difference-between-primary-key-and-unique-key-in-sql-server/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Check: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4"/>
              </a:rPr>
              <a:t>http://www.techonthenet.com/sql_server/check.php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Default: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5"/>
              </a:rPr>
              <a:t>http://www.mssqltips.com/sqlservertip/1425/working-with-default-constraints-in-sql-server/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E4467B-FEAF-42DD-AD8F-F7C5638F8CDB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E49FD3-6510-4DE4-A4BF-ED7BE2BCA5E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693D3DF-B245-4099-9D38-5B0545A5517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FBF9D27-9EBB-42CC-9852-20A0BC7935FF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81DAFC-2A1A-4A22-8418-47F9725B44E7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3888"/>
          </a:bodyPr>
          <a:p>
            <a:pPr marL="216000" indent="0">
              <a:lnSpc>
                <a:spcPct val="100000"/>
              </a:lnSpc>
              <a:buNone/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</a:rPr>
              <a:t>Leitura Complementar sobre Linked Server: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http://www.mssqltips.com/sql-server-tip-category/56/linked-servers/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http://thomaslarock.com/2013/05/top-3-performance-killers-for-linked-server-queries/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http://www.fabriciolima.net/blog/2011/06/23/criando-um-linked-server-do-sql-server-para-o-db2-as400/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E31348-15C9-4179-8295-0AD7B17DC49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E7DAD5-DD79-4094-823F-EA234341D61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Quando possível, o shrink realiza uma redução dos arquivos mdf e ldf do SQL Server.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Para o arquivo mdf é bem perigoso, ele fragmenta os índices do banco de dados. Além de ser uma operação muito pesada e demorada que impacta na performance do banco de dados. Utilize apenas quando não tem outra opção.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Para o arquivo ldf é mais comum de ser utilizado quando alguma operação não esperada faz o log crescer muito e é necessário voltar ao seu tamanho normal.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308354E-6F2B-4833-BC9B-C585A84BCD1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B4AB37-2EDE-4057-84C9-F4C00E09D610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6BA503-3322-47DF-A456-97C07D9C470F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093ED0-6234-4FD8-8DC9-F72272F3C38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B99CB0-2E37-4610-A3DD-A3922BA0CE91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Mostrar como funciona o tipo de dados numeric(x,y) e caracteres.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E06D185-48E1-432C-8C24-75CFF7A28F8B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E2C48E-C7FC-47F5-B322-18131542E59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 lnSpcReduction="10000"/>
          </a:bodyPr>
          <a:p>
            <a:pPr marL="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Quando o SQL Server escreve um dado no disco ele assume que está tudo certo. Ele não fica varrendo o disco periodicamente para verificar se o dado está bom ou não. Contudo, quando esse dado é lido do disco o SQL Server descobre se ele ainda está bom ou não e é aí que entram esses métodos de verificação.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O algoritmo de Torn_page_Detection trabalha verificando alguns bits da página de dados do SQL Server, já o CHECKSUM faz uma validação completa da página de dados.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r>
              <a:rPr b="1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Leitura Complementar: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http://logicalread.solarwinds.com/sql-server-checksum-page-verification-is01/#.VHtHAzHF9UU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http://www.littlekendra.com/2011/01/25/pageverify/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C0DD2A-4F92-4A9B-A099-759E59F02667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D34385D-FEA1-46DB-BA93-5CCF765770D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8B9246-50F3-425F-A0E8-BD56F69B1B2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C40F7A-224E-4FB5-9660-77CD9788D9A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alpha val="99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ângulo 6"/>
          <p:cNvSpPr/>
          <p:nvPr/>
        </p:nvSpPr>
        <p:spPr>
          <a:xfrm>
            <a:off x="0" y="6593760"/>
            <a:ext cx="12191760" cy="26388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Imagem 8" descr=""/>
          <p:cNvPicPr/>
          <p:nvPr/>
        </p:nvPicPr>
        <p:blipFill>
          <a:blip r:embed="rId2"/>
          <a:stretch/>
        </p:blipFill>
        <p:spPr>
          <a:xfrm>
            <a:off x="87120" y="5802120"/>
            <a:ext cx="743760" cy="791280"/>
          </a:xfrm>
          <a:prstGeom prst="rect">
            <a:avLst/>
          </a:prstGeom>
          <a:ln w="0">
            <a:noFill/>
          </a:ln>
        </p:spPr>
      </p:pic>
      <p:grpSp>
        <p:nvGrpSpPr>
          <p:cNvPr id="2" name="Grupo 1"/>
          <p:cNvGrpSpPr/>
          <p:nvPr/>
        </p:nvGrpSpPr>
        <p:grpSpPr>
          <a:xfrm>
            <a:off x="0" y="76680"/>
            <a:ext cx="9282240" cy="1242360"/>
            <a:chOff x="0" y="76680"/>
            <a:chExt cx="9282240" cy="1242360"/>
          </a:xfrm>
        </p:grpSpPr>
        <p:sp>
          <p:nvSpPr>
            <p:cNvPr id="3" name="Retângulo 11"/>
            <p:cNvSpPr/>
            <p:nvPr/>
          </p:nvSpPr>
          <p:spPr>
            <a:xfrm>
              <a:off x="0" y="76680"/>
              <a:ext cx="1096200" cy="11145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" name="Retângulo 9"/>
            <p:cNvSpPr/>
            <p:nvPr/>
          </p:nvSpPr>
          <p:spPr>
            <a:xfrm>
              <a:off x="388080" y="88560"/>
              <a:ext cx="730080" cy="1212120"/>
            </a:xfrm>
            <a:custGeom>
              <a:avLst/>
              <a:gdLst>
                <a:gd name="textAreaLeft" fmla="*/ 0 w 730080"/>
                <a:gd name="textAreaRight" fmla="*/ 730440 w 730080"/>
                <a:gd name="textAreaTop" fmla="*/ 0 h 1212120"/>
                <a:gd name="textAreaBottom" fmla="*/ 1212480 h 1212120"/>
              </a:gdLst>
              <a:ahLst/>
              <a:rect l="textAreaLeft" t="textAreaTop" r="textAreaRight" b="textAreaBottom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" name="Retângulo 10"/>
            <p:cNvSpPr/>
            <p:nvPr/>
          </p:nvSpPr>
          <p:spPr>
            <a:xfrm>
              <a:off x="388080" y="204480"/>
              <a:ext cx="8894160" cy="1114560"/>
            </a:xfrm>
            <a:custGeom>
              <a:avLst/>
              <a:gdLst>
                <a:gd name="textAreaLeft" fmla="*/ 0 w 8894160"/>
                <a:gd name="textAreaRight" fmla="*/ 8894520 w 8894160"/>
                <a:gd name="textAreaTop" fmla="*/ 0 h 1114560"/>
                <a:gd name="textAreaBottom" fmla="*/ 1114920 h 1114560"/>
              </a:gdLst>
              <a:ahLst/>
              <a:rect l="textAreaLeft" t="textAreaTop" r="textAreaRight" b="textAreaBottom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pic>
        <p:nvPicPr>
          <p:cNvPr id="6" name="Imagem 12" descr=""/>
          <p:cNvPicPr/>
          <p:nvPr/>
        </p:nvPicPr>
        <p:blipFill>
          <a:blip r:embed="rId3"/>
          <a:stretch/>
        </p:blipFill>
        <p:spPr>
          <a:xfrm>
            <a:off x="9150840" y="257400"/>
            <a:ext cx="3021480" cy="106164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sldNum" idx="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605F43E-53DB-49AF-8580-7527CC98880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formato do texto do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6"/>
          <p:cNvSpPr/>
          <p:nvPr/>
        </p:nvSpPr>
        <p:spPr>
          <a:xfrm>
            <a:off x="0" y="6603840"/>
            <a:ext cx="12191760" cy="26640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" name="Imagem 8" descr=""/>
          <p:cNvPicPr/>
          <p:nvPr/>
        </p:nvPicPr>
        <p:blipFill>
          <a:blip r:embed="rId2"/>
          <a:stretch/>
        </p:blipFill>
        <p:spPr>
          <a:xfrm>
            <a:off x="101520" y="5905440"/>
            <a:ext cx="966600" cy="1028520"/>
          </a:xfrm>
          <a:prstGeom prst="rect">
            <a:avLst/>
          </a:prstGeom>
          <a:ln w="0">
            <a:noFill/>
          </a:ln>
        </p:spPr>
      </p:pic>
      <p:pic>
        <p:nvPicPr>
          <p:cNvPr id="12" name="Imagem 12" descr=""/>
          <p:cNvPicPr/>
          <p:nvPr/>
        </p:nvPicPr>
        <p:blipFill>
          <a:blip r:embed="rId3"/>
          <a:stretch/>
        </p:blipFill>
        <p:spPr>
          <a:xfrm>
            <a:off x="9176040" y="-60120"/>
            <a:ext cx="3021480" cy="10616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sldNum" idx="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AD8EEE8-8793-4ADE-940E-651E42CD930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grpSp>
          <p:nvGrpSpPr>
            <p:cNvPr id="15" name="Grupo 3"/>
            <p:cNvGrpSpPr/>
            <p:nvPr/>
          </p:nvGrpSpPr>
          <p:grpSpPr>
            <a:xfrm>
              <a:off x="0" y="0"/>
              <a:ext cx="12191760" cy="6857640"/>
              <a:chOff x="0" y="0"/>
              <a:chExt cx="12191760" cy="6857640"/>
            </a:xfrm>
          </p:grpSpPr>
          <p:sp>
            <p:nvSpPr>
              <p:cNvPr id="16" name="Retângulo 6"/>
              <p:cNvSpPr/>
              <p:nvPr/>
            </p:nvSpPr>
            <p:spPr>
              <a:xfrm>
                <a:off x="0" y="0"/>
                <a:ext cx="12191760" cy="68576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2f2f2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chemeClr val="lt1"/>
                    </a:solidFill>
                    <a:latin typeface="Arial"/>
                  </a:rPr>
                  <a:t>Treinamento SQL Server</a:t>
                </a:r>
                <a:endParaRPr b="0" lang="pt-B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17" name="Imagem 1" descr=""/>
              <p:cNvPicPr/>
              <p:nvPr/>
            </p:nvPicPr>
            <p:blipFill>
              <a:blip r:embed="rId2"/>
              <a:stretch/>
            </p:blipFill>
            <p:spPr>
              <a:xfrm>
                <a:off x="0" y="2557800"/>
                <a:ext cx="12191760" cy="42998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8" name="Imagem 4" descr=""/>
            <p:cNvPicPr/>
            <p:nvPr/>
          </p:nvPicPr>
          <p:blipFill>
            <a:blip r:embed="rId3"/>
            <a:stretch/>
          </p:blipFill>
          <p:spPr>
            <a:xfrm>
              <a:off x="9043920" y="65160"/>
              <a:ext cx="3021480" cy="1061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" name="PlaceHolder 1"/>
          <p:cNvSpPr>
            <a:spLocks noGrp="1"/>
          </p:cNvSpPr>
          <p:nvPr>
            <p:ph type="sldNum" idx="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C41073-330B-4423-8832-46BCDCE5F2E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Clique para editar o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formato do texto do 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título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pt-BR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pt-BR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/>
          <p:cNvSpPr/>
          <p:nvPr/>
        </p:nvSpPr>
        <p:spPr>
          <a:xfrm>
            <a:off x="0" y="2817000"/>
            <a:ext cx="1219176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i="1" lang="pt-BR" sz="4600" spc="-1" strike="noStrike">
                <a:solidFill>
                  <a:schemeClr val="lt1"/>
                </a:solidFill>
                <a:latin typeface="Calibri Light"/>
              </a:rPr>
              <a:t>Tarefas do dia a dia de um DBA</a:t>
            </a:r>
            <a:endParaRPr b="0" lang="pt-BR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Título 1"/>
          <p:cNvSpPr/>
          <p:nvPr/>
        </p:nvSpPr>
        <p:spPr>
          <a:xfrm>
            <a:off x="0" y="1603440"/>
            <a:ext cx="121917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5100" spc="-1" strike="noStrike">
                <a:solidFill>
                  <a:srgbClr val="292a76"/>
                </a:solidFill>
                <a:latin typeface="Calibri Light"/>
              </a:rPr>
              <a:t>Treinamento SQL Server</a:t>
            </a:r>
            <a:endParaRPr b="0" lang="pt-BR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sldNum" idx="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713447-1AB5-40CC-83AA-0D92957A818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aixaDeTexto 7"/>
          <p:cNvSpPr/>
          <p:nvPr/>
        </p:nvSpPr>
        <p:spPr>
          <a:xfrm>
            <a:off x="795240" y="1300680"/>
            <a:ext cx="11266560" cy="47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Tipos de Dados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Números: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Bigint, Int, Smallint, Tinyint, Numeric, Bit 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Data e Hora: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Datetime, Date, Time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Cadeias de Caracteres: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Char, Varchar e Text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Constraints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Primary Key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Foreign Key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Unique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Check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Default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Criação de Tabelas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sldNum" idx="16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B576D8-5D2D-4F3D-8D2C-794FD951637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aixaDeTexto 7"/>
          <p:cNvSpPr/>
          <p:nvPr/>
        </p:nvSpPr>
        <p:spPr>
          <a:xfrm>
            <a:off x="795240" y="1300680"/>
            <a:ext cx="2604960" cy="43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Bigint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Int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Smallint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Tinyint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Bit: 0 ou 1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Numeric (X,Y)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Tipos de Dados - Número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Imagem 5" descr=""/>
          <p:cNvPicPr/>
          <p:nvPr/>
        </p:nvPicPr>
        <p:blipFill>
          <a:blip r:embed="rId1"/>
          <a:stretch/>
        </p:blipFill>
        <p:spPr>
          <a:xfrm>
            <a:off x="3514680" y="1638720"/>
            <a:ext cx="8443440" cy="1766880"/>
          </a:xfrm>
          <a:prstGeom prst="rect">
            <a:avLst/>
          </a:prstGeom>
          <a:ln w="0">
            <a:noFill/>
          </a:ln>
        </p:spPr>
      </p:pic>
      <p:pic>
        <p:nvPicPr>
          <p:cNvPr id="70" name="Imagem 6" descr=""/>
          <p:cNvPicPr/>
          <p:nvPr/>
        </p:nvPicPr>
        <p:blipFill>
          <a:blip r:embed="rId2"/>
          <a:stretch/>
        </p:blipFill>
        <p:spPr>
          <a:xfrm>
            <a:off x="5338440" y="3989520"/>
            <a:ext cx="4588560" cy="199872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sldNum" idx="1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6E279A-9344-42EC-8C7A-D23190A3F49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aixaDeTexto 7"/>
          <p:cNvSpPr/>
          <p:nvPr/>
        </p:nvSpPr>
        <p:spPr>
          <a:xfrm>
            <a:off x="540000" y="1300680"/>
            <a:ext cx="2426760" cy="47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Datetime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Date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Time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Tipos de Dados - Data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Imagem 8" descr=""/>
          <p:cNvPicPr/>
          <p:nvPr/>
        </p:nvPicPr>
        <p:blipFill>
          <a:blip r:embed="rId1"/>
          <a:stretch/>
        </p:blipFill>
        <p:spPr>
          <a:xfrm>
            <a:off x="2966760" y="3065040"/>
            <a:ext cx="8010000" cy="925200"/>
          </a:xfrm>
          <a:prstGeom prst="rect">
            <a:avLst/>
          </a:prstGeom>
          <a:ln w="0">
            <a:noFill/>
          </a:ln>
        </p:spPr>
      </p:pic>
      <p:pic>
        <p:nvPicPr>
          <p:cNvPr id="75" name="Imagem 9" descr=""/>
          <p:cNvPicPr/>
          <p:nvPr/>
        </p:nvPicPr>
        <p:blipFill>
          <a:blip r:embed="rId2"/>
          <a:stretch/>
        </p:blipFill>
        <p:spPr>
          <a:xfrm>
            <a:off x="2966760" y="3980520"/>
            <a:ext cx="7696440" cy="526680"/>
          </a:xfrm>
          <a:prstGeom prst="rect">
            <a:avLst/>
          </a:prstGeom>
          <a:ln w="0">
            <a:noFill/>
          </a:ln>
        </p:spPr>
      </p:pic>
      <p:pic>
        <p:nvPicPr>
          <p:cNvPr id="76" name="Imagem 10" descr=""/>
          <p:cNvPicPr/>
          <p:nvPr/>
        </p:nvPicPr>
        <p:blipFill>
          <a:blip r:embed="rId3"/>
          <a:stretch/>
        </p:blipFill>
        <p:spPr>
          <a:xfrm>
            <a:off x="2950560" y="5247720"/>
            <a:ext cx="7841160" cy="594360"/>
          </a:xfrm>
          <a:prstGeom prst="rect">
            <a:avLst/>
          </a:prstGeom>
          <a:ln w="0">
            <a:noFill/>
          </a:ln>
        </p:spPr>
      </p:pic>
      <p:pic>
        <p:nvPicPr>
          <p:cNvPr id="77" name="Imagem 11" descr=""/>
          <p:cNvPicPr/>
          <p:nvPr/>
        </p:nvPicPr>
        <p:blipFill>
          <a:blip r:embed="rId4"/>
          <a:stretch/>
        </p:blipFill>
        <p:spPr>
          <a:xfrm>
            <a:off x="2981160" y="5842440"/>
            <a:ext cx="8424360" cy="467280"/>
          </a:xfrm>
          <a:prstGeom prst="rect">
            <a:avLst/>
          </a:prstGeom>
          <a:ln w="0">
            <a:noFill/>
          </a:ln>
        </p:spPr>
      </p:pic>
      <p:pic>
        <p:nvPicPr>
          <p:cNvPr id="78" name="Imagem 12" descr=""/>
          <p:cNvPicPr/>
          <p:nvPr/>
        </p:nvPicPr>
        <p:blipFill>
          <a:blip r:embed="rId5"/>
          <a:stretch/>
        </p:blipFill>
        <p:spPr>
          <a:xfrm>
            <a:off x="2917800" y="1420560"/>
            <a:ext cx="8185320" cy="599400"/>
          </a:xfrm>
          <a:prstGeom prst="rect">
            <a:avLst/>
          </a:prstGeom>
          <a:ln w="0">
            <a:noFill/>
          </a:ln>
        </p:spPr>
      </p:pic>
      <p:pic>
        <p:nvPicPr>
          <p:cNvPr id="79" name="Imagem 13" descr=""/>
          <p:cNvPicPr/>
          <p:nvPr/>
        </p:nvPicPr>
        <p:blipFill>
          <a:blip r:embed="rId6"/>
          <a:stretch/>
        </p:blipFill>
        <p:spPr>
          <a:xfrm>
            <a:off x="2948400" y="1928520"/>
            <a:ext cx="8255160" cy="613080"/>
          </a:xfrm>
          <a:prstGeom prst="rect">
            <a:avLst/>
          </a:prstGeom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sldNum" idx="1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5AC521-2B91-48E7-9168-07D39D6FF61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aixaDeTexto 3"/>
          <p:cNvSpPr/>
          <p:nvPr/>
        </p:nvSpPr>
        <p:spPr>
          <a:xfrm>
            <a:off x="1183680" y="357516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aixaDeTexto 7"/>
          <p:cNvSpPr/>
          <p:nvPr/>
        </p:nvSpPr>
        <p:spPr>
          <a:xfrm>
            <a:off x="795240" y="1300680"/>
            <a:ext cx="11266560" cy="478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200" spc="-1" strike="noStrike" u="sng">
                <a:solidFill>
                  <a:srgbClr val="002060"/>
                </a:solidFill>
                <a:uFillTx/>
                <a:latin typeface="Calibri"/>
              </a:rPr>
              <a:t>Char(X)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É um tipo de dados fixo 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Char(10) vai consumir 10 bytes de armazenamento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Armazenamento máximo de 8000 bytes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200" spc="-1" strike="noStrike" u="sng">
                <a:solidFill>
                  <a:srgbClr val="002060"/>
                </a:solidFill>
                <a:uFillTx/>
                <a:latin typeface="Calibri"/>
              </a:rPr>
              <a:t>Varchar(X)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É um tipo de dados variável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Se um coluna é varchar(10) e possui a string ‘teste’ ela consome apenas 5 bytes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Armazena até 8000 bytes com varchar(8000), contudo, existe uma opção chamada varchar(max) que falarei posteriormente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200" spc="-1" strike="noStrike" u="sng">
                <a:solidFill>
                  <a:srgbClr val="002060"/>
                </a:solidFill>
                <a:uFillTx/>
                <a:latin typeface="Calibri"/>
              </a:rPr>
              <a:t>Nvarchar(X)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U</a:t>
            </a:r>
            <a:r>
              <a:rPr b="1" lang="pt-BR" sz="2200" spc="-1" strike="noStrike">
                <a:solidFill>
                  <a:srgbClr val="002060"/>
                </a:solidFill>
                <a:latin typeface="Calibri"/>
              </a:rPr>
              <a:t>N</a:t>
            </a: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icode </a:t>
            </a:r>
            <a:r>
              <a:rPr b="1" lang="pt-BR" sz="2200" spc="-1" strike="noStrike">
                <a:solidFill>
                  <a:srgbClr val="002060"/>
                </a:solidFill>
                <a:latin typeface="Calibri"/>
              </a:rPr>
              <a:t>Var</a:t>
            </a: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iable Length </a:t>
            </a:r>
            <a:r>
              <a:rPr b="1" lang="pt-BR" sz="2200" spc="-1" strike="noStrike">
                <a:solidFill>
                  <a:srgbClr val="002060"/>
                </a:solidFill>
                <a:latin typeface="Calibri"/>
              </a:rPr>
              <a:t>Char</a:t>
            </a: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acter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Utilizado para receber caracteres de outros idiomas. Utilize somente se você precisa armazenar caracteres como Japanese kanji ou Korean hangul.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Ocupa o dobro de espaço do varchar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Tipos de Dados - String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sldNum" idx="1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7EC669-581E-41B3-84EF-E91F09BBE41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aixaDeTexto 7"/>
          <p:cNvSpPr/>
          <p:nvPr/>
        </p:nvSpPr>
        <p:spPr>
          <a:xfrm>
            <a:off x="795240" y="1300680"/>
            <a:ext cx="11266560" cy="48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 u="sng">
                <a:solidFill>
                  <a:srgbClr val="002060"/>
                </a:solidFill>
                <a:uFillTx/>
                <a:latin typeface="Calibri"/>
              </a:rPr>
              <a:t>Text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Consegue armazenar até 2 GB de caracteres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Será descontinuado nas próximas versões do SQL Server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Não é possível utilizar a busca com like ‘%string%’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 u="sng">
                <a:solidFill>
                  <a:srgbClr val="002060"/>
                </a:solidFill>
                <a:uFillTx/>
                <a:latin typeface="Calibri"/>
              </a:rPr>
              <a:t>Varchar(max)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 partir do SQL Server 2005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Consegue armazenar até 2 GB de caracteres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Não é possível criar um índice em uma coluna varchar(max)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De 1 à 8000 bytes o SQL armazena os dados igual ao varchar, após esse valor o armazenamento é igual ao tipo text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É possível utilizar a busca com like ‘%string%’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Tipos de Dados - String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sldNum" idx="2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D6037D9-7D5E-44AC-9C51-69009ECA98C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Seeing another stored procedure using a nvarchar parameter against a varchar column."/>
          <p:cNvPicPr/>
          <p:nvPr/>
        </p:nvPicPr>
        <p:blipFill>
          <a:blip r:embed="rId1"/>
          <a:stretch/>
        </p:blipFill>
        <p:spPr>
          <a:xfrm>
            <a:off x="5347440" y="1751400"/>
            <a:ext cx="6355440" cy="3348000"/>
          </a:xfrm>
          <a:prstGeom prst="rect">
            <a:avLst/>
          </a:prstGeom>
          <a:ln w="0">
            <a:noFill/>
          </a:ln>
        </p:spPr>
      </p:pic>
      <p:sp>
        <p:nvSpPr>
          <p:cNvPr id="89" name="Retângulo 3"/>
          <p:cNvSpPr/>
          <p:nvPr/>
        </p:nvSpPr>
        <p:spPr>
          <a:xfrm>
            <a:off x="958680" y="1452600"/>
            <a:ext cx="354132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Consultor: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Por que você usa NVARCHAR?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Cliente: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R:Porque sempre foi assim.”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sldNum" idx="2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1983AE4-C827-45EB-A73E-5DD334B5AC1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aixaDeTexto 7"/>
          <p:cNvSpPr/>
          <p:nvPr/>
        </p:nvSpPr>
        <p:spPr>
          <a:xfrm>
            <a:off x="381960" y="1303920"/>
            <a:ext cx="112665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Tipos de Dados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sldNum" idx="2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043C02-96FE-4C87-B9CF-79F5C2557EF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aixaDeTexto 7"/>
          <p:cNvSpPr/>
          <p:nvPr/>
        </p:nvSpPr>
        <p:spPr>
          <a:xfrm>
            <a:off x="228600" y="1429920"/>
            <a:ext cx="11266560" cy="429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3000" spc="-1" strike="noStrike" u="sng">
                <a:solidFill>
                  <a:srgbClr val="002060"/>
                </a:solidFill>
                <a:uFillTx/>
                <a:latin typeface="Calibri"/>
              </a:rPr>
              <a:t>Constraints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Primary Key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Define um ou mais campos como únicos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Apenas 1 por tabela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Por default já cria um índice clustered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Foreign Key 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Coluna que referencia a chave primária de uma outra tabela criando uma relação entre elas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Garante a integridade dos dados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Criação de Tabelas (Vídeo)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sldNum" idx="2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33601D-D855-4D25-A82E-F17EA1ADC83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17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1" dur="indefinite" restart="never" nodeType="tmRoot">
          <p:childTnLst>
            <p:seq>
              <p:cTn id="262" dur="indefinite" nodeType="mainSeq">
                <p:childTnLst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Criação de Tabelas (Vídeo)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Retângulo 1"/>
          <p:cNvSpPr/>
          <p:nvPr/>
        </p:nvSpPr>
        <p:spPr>
          <a:xfrm>
            <a:off x="381960" y="1332000"/>
            <a:ext cx="10965960" cy="50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Constraints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Unique 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Define um ou mais campos como únicos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Podemos ter várias por tabela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Por default já cria um índice nonclustered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Check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Validação realizada no momento do Insert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Garantir a integridade do banco de dados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Default:</a:t>
            </a: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 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Valor default que será inserido para uma coluna quando não for especificado no Insert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sldNum" idx="2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89CE85-9448-4188-B794-BC2120FE8A5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18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aixaDeTexto 7"/>
          <p:cNvSpPr/>
          <p:nvPr/>
        </p:nvSpPr>
        <p:spPr>
          <a:xfrm>
            <a:off x="168840" y="1121760"/>
            <a:ext cx="1126656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000" spc="-1" strike="noStrike">
                <a:solidFill>
                  <a:srgbClr val="002060"/>
                </a:solidFill>
                <a:latin typeface="Calibri"/>
              </a:rPr>
              <a:t>DEMO – Dever de casa: 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Criação de Tabelas (Vídeo)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sldNum" idx="25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6C8E8A-4F45-4911-9390-45646A218DD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18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/>
          <p:cNvSpPr/>
          <p:nvPr/>
        </p:nvSpPr>
        <p:spPr>
          <a:xfrm>
            <a:off x="0" y="552600"/>
            <a:ext cx="121917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i="1" lang="pt-BR" sz="5100" spc="-1" strike="noStrike">
                <a:solidFill>
                  <a:srgbClr val="292a76"/>
                </a:solidFill>
                <a:latin typeface="Calibri Light"/>
              </a:rPr>
              <a:t>Modulo 03</a:t>
            </a:r>
            <a:endParaRPr b="0" lang="pt-BR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ítulo 1"/>
          <p:cNvSpPr/>
          <p:nvPr/>
        </p:nvSpPr>
        <p:spPr>
          <a:xfrm>
            <a:off x="0" y="2817000"/>
            <a:ext cx="1219176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4600" spc="-1" strike="noStrike">
                <a:solidFill>
                  <a:schemeClr val="lt1"/>
                </a:solidFill>
                <a:latin typeface="Calibri Light"/>
              </a:rPr>
              <a:t>Diversas Tarefas do Dia a Dia</a:t>
            </a:r>
            <a:endParaRPr b="0" lang="pt-BR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CaixaDeTexto 1"/>
          <p:cNvSpPr/>
          <p:nvPr/>
        </p:nvSpPr>
        <p:spPr>
          <a:xfrm>
            <a:off x="4423320" y="170136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sldNum" idx="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4CEF841-B1B5-4CAA-B78F-907AF9167C9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Detach e Attach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aixaDeTexto 7"/>
          <p:cNvSpPr/>
          <p:nvPr/>
        </p:nvSpPr>
        <p:spPr>
          <a:xfrm>
            <a:off x="101880" y="919440"/>
            <a:ext cx="546192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Detach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Retira a base de dados do SQL Server e libera os arquivos .MDF e .LDF para movimentação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Attach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Com os arquivos .MDF e .LDF em mãos, você sobe essa base de dados no SQL Server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Imagem 5" descr=""/>
          <p:cNvPicPr/>
          <p:nvPr/>
        </p:nvPicPr>
        <p:blipFill>
          <a:blip r:embed="rId1"/>
          <a:stretch/>
        </p:blipFill>
        <p:spPr>
          <a:xfrm>
            <a:off x="5723280" y="3971880"/>
            <a:ext cx="3658680" cy="214416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6" descr=""/>
          <p:cNvPicPr/>
          <p:nvPr/>
        </p:nvPicPr>
        <p:blipFill>
          <a:blip r:embed="rId2"/>
          <a:stretch/>
        </p:blipFill>
        <p:spPr>
          <a:xfrm>
            <a:off x="5254920" y="1689840"/>
            <a:ext cx="6445080" cy="144360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sldNum" idx="26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E49C3A1-2D5A-46E0-BFB4-938905B1EBC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aixaDeTexto 3"/>
          <p:cNvSpPr/>
          <p:nvPr/>
        </p:nvSpPr>
        <p:spPr>
          <a:xfrm>
            <a:off x="1183680" y="3575160"/>
            <a:ext cx="6554160" cy="11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Movimentação de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aixaDeTexto 7"/>
          <p:cNvSpPr/>
          <p:nvPr/>
        </p:nvSpPr>
        <p:spPr>
          <a:xfrm>
            <a:off x="868680" y="1225800"/>
            <a:ext cx="11323080" cy="54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Demanda real do dia a dia: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Mover arquivos .mdf e .ldf de local no servidor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Melhor forma de fazer isso: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Calibri Light"/>
              <a:buAutoNum type="arabicPeriod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Rodar o comando: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ALTER DATABASE NOME SET OFFLINE (ninguém pode estar conectado na base)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Calibri Light"/>
              <a:buAutoNum type="arabicPeriod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Alterar o caminho dos arquivo na master com o ALTER DATABASE (DEMO)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Calibri Light"/>
              <a:buAutoNum type="arabicPeriod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Copia os arquivos para os novos locais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Calibri Light"/>
              <a:buAutoNum type="arabicPeriod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Rodar o comando: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ALTER DATABASE NOME SET ONLINE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sldNum" idx="27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D1A7801-E36D-4069-9F85-D7377B38D65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5" dur="indefinite" restart="never" nodeType="tmRoot">
          <p:childTnLst>
            <p:seq>
              <p:cTn id="356" dur="indefinite" nodeType="mainSeq">
                <p:childTnLst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aixaDeTexto 3"/>
          <p:cNvSpPr/>
          <p:nvPr/>
        </p:nvSpPr>
        <p:spPr>
          <a:xfrm>
            <a:off x="1183680" y="357516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5000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Detach e Attach \ Movimentação Arquivo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CaixaDeTexto 8"/>
          <p:cNvSpPr/>
          <p:nvPr/>
        </p:nvSpPr>
        <p:spPr>
          <a:xfrm>
            <a:off x="4224240" y="2354400"/>
            <a:ext cx="322416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3040" indent="-285840" algn="ctr" defTabSz="914400">
              <a:lnSpc>
                <a:spcPct val="100000"/>
              </a:lnSpc>
              <a:tabLst>
                <a:tab algn="l" pos="0"/>
              </a:tabLst>
            </a:pP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 defTabSz="914400">
              <a:lnSpc>
                <a:spcPct val="100000"/>
              </a:lnSpc>
              <a:tabLst>
                <a:tab algn="l" pos="0"/>
              </a:tabLst>
            </a:pPr>
            <a:r>
              <a:rPr b="1" lang="pt-BR" sz="6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sldNum" idx="28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FE016F-4694-40BD-8987-00400CEDB33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ixaDeTexto 7"/>
          <p:cNvSpPr/>
          <p:nvPr/>
        </p:nvSpPr>
        <p:spPr>
          <a:xfrm>
            <a:off x="795240" y="1300680"/>
            <a:ext cx="11266560" cy="52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O Linked Server é uma funcionalidade do SQL Server muito útil para estabelecer uma conexão entre dois servidores.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Essa “ponte” de comunicação é possível entre fontes OLE DB, como Excel, Access, servidores SQL Server e até servidores com outro SGBDs como Oracle, Mysql, Sybase.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ff0000"/>
                </a:solidFill>
                <a:latin typeface="Calibri"/>
              </a:rPr>
              <a:t>Use com moderação em produção!!!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Em tabelas grandes, ele pode causar locks e queries lentas.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Linked Server é bem útil, mas é lento para grande volumes de dados.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Linked Server (Vídeo)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sldNum" idx="2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002100-6896-486F-9458-1AE249E7B86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9" dur="indefinite" restart="never" nodeType="tmRoot">
          <p:childTnLst>
            <p:seq>
              <p:cTn id="390" dur="indefinite" nodeType="mainSeq">
                <p:childTnLst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ixaDeTexto 3"/>
          <p:cNvSpPr/>
          <p:nvPr/>
        </p:nvSpPr>
        <p:spPr>
          <a:xfrm>
            <a:off x="1183680" y="3575160"/>
            <a:ext cx="655416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Linked Server (Vídeo)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aixaDeTexto 8"/>
          <p:cNvSpPr/>
          <p:nvPr/>
        </p:nvSpPr>
        <p:spPr>
          <a:xfrm>
            <a:off x="6579360" y="1501200"/>
            <a:ext cx="439560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3040" indent="-285840" algn="ctr" defTabSz="914400">
              <a:lnSpc>
                <a:spcPct val="100000"/>
              </a:lnSpc>
              <a:tabLst>
                <a:tab algn="l" pos="0"/>
              </a:tabLst>
            </a:pP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 algn="ctr" defTabSz="914400">
              <a:lnSpc>
                <a:spcPct val="100000"/>
              </a:lnSpc>
              <a:tabLst>
                <a:tab algn="l" pos="0"/>
              </a:tabLst>
            </a:pP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pt-BR" sz="6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m 7" descr=""/>
          <p:cNvPicPr/>
          <p:nvPr/>
        </p:nvPicPr>
        <p:blipFill>
          <a:blip r:embed="rId1"/>
          <a:stretch/>
        </p:blipFill>
        <p:spPr>
          <a:xfrm>
            <a:off x="620640" y="2137320"/>
            <a:ext cx="5573880" cy="378324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sldNum" idx="3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189231-5275-47FB-91ED-F582033591C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aixaDeTexto 7"/>
          <p:cNvSpPr/>
          <p:nvPr/>
        </p:nvSpPr>
        <p:spPr>
          <a:xfrm>
            <a:off x="360000" y="1300680"/>
            <a:ext cx="8202600" cy="29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</a:rPr>
              <a:t>Reduz arquivos MDF e LDF do SQL Server.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100" spc="-1" strike="noStrike">
                <a:solidFill>
                  <a:schemeClr val="dk1"/>
                </a:solidFill>
                <a:latin typeface="Calibri"/>
              </a:rPr>
              <a:t>Para arquivos MDF: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pt-BR" sz="2100" spc="-1" strike="noStrike">
                <a:solidFill>
                  <a:srgbClr val="ff0000"/>
                </a:solidFill>
                <a:latin typeface="Calibri"/>
              </a:rPr>
              <a:t>DANGER!!!! Use quando não tiver outra opção.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100" spc="-1" strike="noStrike">
                <a:solidFill>
                  <a:schemeClr val="dk1"/>
                </a:solidFill>
                <a:latin typeface="Calibri"/>
              </a:rPr>
              <a:t>Para arquivos LDF: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</a:rPr>
              <a:t>Liberado para utilização, mas não pode ser uma rotina diária, pois fragmenta o arquivo de log podendo causar problema de performance após certo tempo.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100" spc="-1" strike="noStrike">
                <a:solidFill>
                  <a:schemeClr val="dk1"/>
                </a:solidFill>
                <a:latin typeface="Calibri"/>
              </a:rPr>
              <a:t>Pode ser executado em horário de produção. A execução é bem rápida e sem impactos para a produção.</a:t>
            </a: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Shrink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m 5" descr=""/>
          <p:cNvPicPr/>
          <p:nvPr/>
        </p:nvPicPr>
        <p:blipFill>
          <a:blip r:embed="rId1"/>
          <a:stretch/>
        </p:blipFill>
        <p:spPr>
          <a:xfrm>
            <a:off x="1252080" y="4344480"/>
            <a:ext cx="9975960" cy="1839960"/>
          </a:xfrm>
          <a:prstGeom prst="rect">
            <a:avLst/>
          </a:prstGeom>
          <a:ln w="0">
            <a:noFill/>
          </a:ln>
        </p:spPr>
      </p:pic>
      <p:pic>
        <p:nvPicPr>
          <p:cNvPr id="127" name="Imagem 6" descr=""/>
          <p:cNvPicPr/>
          <p:nvPr/>
        </p:nvPicPr>
        <p:blipFill>
          <a:blip r:embed="rId2"/>
          <a:stretch/>
        </p:blipFill>
        <p:spPr>
          <a:xfrm>
            <a:off x="8789760" y="1548000"/>
            <a:ext cx="2862360" cy="264924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sldNum" idx="3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CF4A7DA-4D75-4F2E-9E38-0901E452A03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aixaDeTexto 7"/>
          <p:cNvSpPr/>
          <p:nvPr/>
        </p:nvSpPr>
        <p:spPr>
          <a:xfrm>
            <a:off x="795240" y="1300680"/>
            <a:ext cx="11266560" cy="13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Query para verificar o tamanho do Log das Databases: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ff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00ff"/>
                </a:solidFill>
                <a:latin typeface="Calibri"/>
              </a:rPr>
              <a:t>DBCC SQLPERF</a:t>
            </a:r>
            <a:r>
              <a:rPr b="0" lang="pt-BR" sz="2800" spc="-1" strike="noStrike">
                <a:solidFill>
                  <a:srgbClr val="808080"/>
                </a:solidFill>
                <a:latin typeface="Calibri"/>
              </a:rPr>
              <a:t>(LOGSPACE)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Shrink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2808720" y="2862720"/>
            <a:ext cx="6573960" cy="3428280"/>
          </a:xfrm>
          <a:prstGeom prst="rect">
            <a:avLst/>
          </a:prstGeom>
          <a:ln w="9525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sldNum" idx="3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103BE4F-FFAB-4056-98EC-C26D10479D0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7" dur="indefinite" restart="never" nodeType="tmRoot">
          <p:childTnLst>
            <p:seq>
              <p:cTn id="438" dur="indefinite" nodeType="mainSeq">
                <p:childTnLst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 descr="When the explanation for a server configuration begins with the words &amp;ldquo;Now it seemed like a good idea at the time&amp;hellip;&amp;rdquo;"/>
          <p:cNvPicPr/>
          <p:nvPr/>
        </p:nvPicPr>
        <p:blipFill>
          <a:blip r:embed="rId1"/>
          <a:stretch/>
        </p:blipFill>
        <p:spPr>
          <a:xfrm>
            <a:off x="6188040" y="1671840"/>
            <a:ext cx="5506920" cy="4497120"/>
          </a:xfrm>
          <a:prstGeom prst="rect">
            <a:avLst/>
          </a:prstGeom>
          <a:ln w="0">
            <a:noFill/>
          </a:ln>
        </p:spPr>
      </p:pic>
      <p:sp>
        <p:nvSpPr>
          <p:cNvPr id="134" name="Retângulo 3"/>
          <p:cNvSpPr/>
          <p:nvPr/>
        </p:nvSpPr>
        <p:spPr>
          <a:xfrm>
            <a:off x="659160" y="2562480"/>
            <a:ext cx="44866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um novo cliente tem um job noturno de Shrink da base de dados.”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1"/>
          <p:cNvSpPr>
            <a:spLocks noGrp="1"/>
          </p:cNvSpPr>
          <p:nvPr>
            <p:ph type="sldNum" idx="3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7A4D5CE-5C40-42E4-9EC3-1311F163DAB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1" dur="indefinite" restart="never" nodeType="tmRoot">
          <p:childTnLst>
            <p:seq>
              <p:cTn id="452" dur="indefinite" nodeType="mainSeq">
                <p:childTnLst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aixaDeTexto 7"/>
          <p:cNvSpPr/>
          <p:nvPr/>
        </p:nvSpPr>
        <p:spPr>
          <a:xfrm>
            <a:off x="795240" y="1300680"/>
            <a:ext cx="1126656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Pontos de atenção na criação de uma database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Page Verify Option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Tipos de Dados e Constraints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Detach e Attach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Linked Server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Shrink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Resumo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sldNum" idx="3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290AF8-D251-45D9-A232-E755860EB9D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7" dur="indefinite" restart="never" nodeType="tmRoot">
          <p:childTnLst>
            <p:seq>
              <p:cTn id="458" dur="indefinite" nodeType="mainSeq">
                <p:childTnLst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Dúvidas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agem 3" descr="duvidas-300x3001.jpg"/>
          <p:cNvPicPr/>
          <p:nvPr/>
        </p:nvPicPr>
        <p:blipFill>
          <a:blip r:embed="rId1"/>
          <a:stretch/>
        </p:blipFill>
        <p:spPr>
          <a:xfrm>
            <a:off x="3575880" y="1463760"/>
            <a:ext cx="5039640" cy="5039640"/>
          </a:xfrm>
          <a:prstGeom prst="rect">
            <a:avLst/>
          </a:prstGeom>
          <a:ln w="0">
            <a:noFill/>
          </a:ln>
        </p:spPr>
      </p:pic>
      <p:sp>
        <p:nvSpPr>
          <p:cNvPr id="141" name="PlaceHolder 1"/>
          <p:cNvSpPr>
            <a:spLocks noGrp="1"/>
          </p:cNvSpPr>
          <p:nvPr>
            <p:ph type="sldNum" idx="35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BF67F99-2B97-4F32-9C15-660FE228B7F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Databases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" name="Imagem 5" descr="SQL File Extensions.PNG"/>
          <p:cNvPicPr/>
          <p:nvPr/>
        </p:nvPicPr>
        <p:blipFill>
          <a:blip r:embed="rId1"/>
          <a:stretch/>
        </p:blipFill>
        <p:spPr>
          <a:xfrm>
            <a:off x="6366240" y="1819440"/>
            <a:ext cx="5461200" cy="4142880"/>
          </a:xfrm>
          <a:prstGeom prst="rect">
            <a:avLst/>
          </a:prstGeom>
          <a:ln w="0">
            <a:noFill/>
          </a:ln>
        </p:spPr>
      </p:pic>
      <p:sp>
        <p:nvSpPr>
          <p:cNvPr id="37" name="CaixaDeTexto 9"/>
          <p:cNvSpPr/>
          <p:nvPr/>
        </p:nvSpPr>
        <p:spPr>
          <a:xfrm>
            <a:off x="593280" y="1306080"/>
            <a:ext cx="564516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514440" indent="-5144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Extensão dos arquivos da database: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MDF (Master Data File):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 Usado pelo arquivo primário de dados (não confundir com Master Database)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LDF (Log Data File):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 Usado pelo arquivo de log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971640" indent="-5144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NDF (Not Master Data File):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Usado pelos arquivos secundários de dados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sldNum" idx="9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05F0C95-EA66-4804-AE06-FFF3A3CC7E9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aixaDeTexto 3"/>
          <p:cNvSpPr/>
          <p:nvPr/>
        </p:nvSpPr>
        <p:spPr>
          <a:xfrm>
            <a:off x="1214640" y="3676680"/>
            <a:ext cx="9827280" cy="26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Tamanho inicial dos arquivos de dados e 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.MDF deve ser estimado por quem projetou a aplicação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 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.LDF de 10% a 25% do tamanho do .MDF é um valor razoável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Tamanho máximo da base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CaixaDeTexto 7"/>
          <p:cNvSpPr/>
          <p:nvPr/>
        </p:nvSpPr>
        <p:spPr>
          <a:xfrm>
            <a:off x="197640" y="2132280"/>
            <a:ext cx="4842360" cy="35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Localização dos arquivos de dados e log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ítulo 1"/>
          <p:cNvSpPr/>
          <p:nvPr/>
        </p:nvSpPr>
        <p:spPr>
          <a:xfrm>
            <a:off x="381960" y="181080"/>
            <a:ext cx="8085960" cy="11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888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Pontos importantes na criação de uma Database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m 5" descr=""/>
          <p:cNvPicPr/>
          <p:nvPr/>
        </p:nvPicPr>
        <p:blipFill>
          <a:blip r:embed="rId1"/>
          <a:stretch/>
        </p:blipFill>
        <p:spPr>
          <a:xfrm>
            <a:off x="5057640" y="1473840"/>
            <a:ext cx="6886080" cy="182556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0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938059B-C58B-460B-86E4-5E4CDA8B8A4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ixaDeTexto 7"/>
          <p:cNvSpPr/>
          <p:nvPr/>
        </p:nvSpPr>
        <p:spPr>
          <a:xfrm>
            <a:off x="1013760" y="1203120"/>
            <a:ext cx="4262400" cy="47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Opção de crescimento da Base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Recovery Model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ítulo 1"/>
          <p:cNvSpPr/>
          <p:nvPr/>
        </p:nvSpPr>
        <p:spPr>
          <a:xfrm>
            <a:off x="381960" y="181080"/>
            <a:ext cx="8085960" cy="112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888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Pontos importantes na criação de uma Database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m 8" descr=""/>
          <p:cNvPicPr/>
          <p:nvPr/>
        </p:nvPicPr>
        <p:blipFill>
          <a:blip r:embed="rId1"/>
          <a:stretch/>
        </p:blipFill>
        <p:spPr>
          <a:xfrm>
            <a:off x="4778640" y="5061960"/>
            <a:ext cx="3533400" cy="1228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7" name="Tabela 1"/>
          <p:cNvGraphicFramePr/>
          <p:nvPr/>
        </p:nvGraphicFramePr>
        <p:xfrm>
          <a:off x="5383080" y="1573560"/>
          <a:ext cx="5441040" cy="2095200"/>
        </p:xfrm>
        <a:graphic>
          <a:graphicData uri="http://schemas.openxmlformats.org/drawingml/2006/table">
            <a:tbl>
              <a:tblPr/>
              <a:tblGrid>
                <a:gridCol w="2720520"/>
                <a:gridCol w="2720520"/>
              </a:tblGrid>
              <a:tr h="25992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MDF Size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File Autogrowth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992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&lt; 1GB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 MB - 200 MB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992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1GB &lt; Mdf Size &lt; 100GB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400 MB - 1 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940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100GB &lt; Mdf Size &lt; 500GB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 GB – 5 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992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&gt; 500GB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 GB -10 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9920">
                <a:tc>
                  <a:txBody>
                    <a:bodyPr lIns="14400" rIns="14400" tIns="14400" bIns="14400" anchor="t">
                      <a:noAutofit/>
                    </a:bodyPr>
                    <a:p>
                      <a:endParaRPr b="0" lang="pt-BR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4400" marR="144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endParaRPr b="0" lang="pt-BR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4400" marR="144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8" name="Tabela 9"/>
          <p:cNvGraphicFramePr/>
          <p:nvPr/>
        </p:nvGraphicFramePr>
        <p:xfrm>
          <a:off x="5383080" y="3421080"/>
          <a:ext cx="5441040" cy="1820880"/>
        </p:xfrm>
        <a:graphic>
          <a:graphicData uri="http://schemas.openxmlformats.org/drawingml/2006/table">
            <a:tbl>
              <a:tblPr/>
              <a:tblGrid>
                <a:gridCol w="2720520"/>
                <a:gridCol w="2720520"/>
              </a:tblGrid>
              <a:tr h="21780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LDF Size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File Autogrowth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780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&lt; 1GB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20 MB - 100 MB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1780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1GB &lt; Ldf Size &lt; 3 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200 MB - 500 MB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36520"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&gt; 3 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chemeClr val="dk1"/>
                          </a:solidFill>
                          <a:latin typeface="Calibri"/>
                        </a:rPr>
                        <a:t>500 MB - 1 GB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4400" marR="14400"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252000">
                <a:tc>
                  <a:txBody>
                    <a:bodyPr lIns="14400" rIns="14400" tIns="14400" bIns="14400" anchor="t">
                      <a:noAutofit/>
                    </a:bodyPr>
                    <a:p>
                      <a:endParaRPr b="0" lang="pt-BR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4400" marR="144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endParaRPr b="0" lang="pt-BR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4400" marR="144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  <a:tr h="217800">
                <a:tc>
                  <a:txBody>
                    <a:bodyPr lIns="14400" rIns="14400" tIns="14400" bIns="14400" anchor="t">
                      <a:noAutofit/>
                    </a:bodyPr>
                    <a:p>
                      <a:endParaRPr b="0" lang="pt-BR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4400" marR="144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  <a:tc>
                  <a:txBody>
                    <a:bodyPr lIns="14400" rIns="14400" tIns="14400" bIns="14400" anchor="t">
                      <a:noAutofit/>
                    </a:bodyPr>
                    <a:p>
                      <a:endParaRPr b="0" lang="pt-BR" sz="1800" spc="-1" strike="noStrike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 anchor="t" marL="14400" marR="14400">
                    <a:lnL w="12240">
                      <a:noFill/>
                      <a:prstDash val="solid"/>
                    </a:lnL>
                    <a:lnR w="12240">
                      <a:noFill/>
                      <a:prstDash val="solid"/>
                    </a:lnR>
                    <a:lnT w="12240">
                      <a:noFill/>
                      <a:prstDash val="solid"/>
                    </a:lnT>
                    <a:lnB w="12240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9" name="PlaceHolder 1"/>
          <p:cNvSpPr>
            <a:spLocks noGrp="1"/>
          </p:cNvSpPr>
          <p:nvPr>
            <p:ph type="sldNum" idx="11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65D67C-6C46-4EE5-90AA-90D6BE3A44D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5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When I see queries coming from Microsoft Access"/>
          <p:cNvPicPr/>
          <p:nvPr/>
        </p:nvPicPr>
        <p:blipFill>
          <a:blip r:embed="rId1"/>
          <a:stretch/>
        </p:blipFill>
        <p:spPr>
          <a:xfrm>
            <a:off x="5941080" y="1200600"/>
            <a:ext cx="5339880" cy="5339880"/>
          </a:xfrm>
          <a:prstGeom prst="rect">
            <a:avLst/>
          </a:prstGeom>
          <a:ln w="0">
            <a:noFill/>
          </a:ln>
        </p:spPr>
      </p:pic>
      <p:sp>
        <p:nvSpPr>
          <p:cNvPr id="51" name="Retângulo 3"/>
          <p:cNvSpPr/>
          <p:nvPr/>
        </p:nvSpPr>
        <p:spPr>
          <a:xfrm>
            <a:off x="530640" y="1744200"/>
            <a:ext cx="354132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“</a:t>
            </a:r>
            <a:r>
              <a:rPr b="0" lang="pt-BR" sz="3600" spc="-1" strike="noStrike">
                <a:solidFill>
                  <a:srgbClr val="292a76"/>
                </a:solidFill>
                <a:latin typeface="Calibri"/>
              </a:rPr>
              <a:t>Quando eu pego uma base de 300 GB crescendo a cada 1 MB.”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sldNum" idx="12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8851DE-5027-4C9E-8357-0829E58BC95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5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7"/>
          <p:cNvSpPr/>
          <p:nvPr/>
        </p:nvSpPr>
        <p:spPr>
          <a:xfrm>
            <a:off x="381960" y="1303920"/>
            <a:ext cx="1126656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DEMO- Dever de casa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ítulo 1"/>
          <p:cNvSpPr/>
          <p:nvPr/>
        </p:nvSpPr>
        <p:spPr>
          <a:xfrm>
            <a:off x="381960" y="206640"/>
            <a:ext cx="80859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Pontos importantes na criação de uma Database 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sldNum" idx="13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55A9AFE-3219-4C4E-B543-6D565659859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5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Page Verify Option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aixaDeTexto 7"/>
          <p:cNvSpPr/>
          <p:nvPr/>
        </p:nvSpPr>
        <p:spPr>
          <a:xfrm>
            <a:off x="795240" y="1300680"/>
            <a:ext cx="11266560" cy="40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É uma validação de páginas em disco que o SQL Server faz para nos ajudar a encontrar algum problema de inconsistência (corrupção)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NONE: 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N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ão faz nenhuma validação.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TORN_PAGE_DETECTION: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Trabalha verificando alguns bits da página de dados do SQL Server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CHECKSUM: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Faz uma validação completa da página de dados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sldNum" idx="14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43D79D-CE60-4D18-A665-28CD60E8B74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8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ítulo 1"/>
          <p:cNvSpPr/>
          <p:nvPr/>
        </p:nvSpPr>
        <p:spPr>
          <a:xfrm>
            <a:off x="381960" y="366840"/>
            <a:ext cx="8085960" cy="7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Page Verify Option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aixaDeTexto 8"/>
          <p:cNvSpPr/>
          <p:nvPr/>
        </p:nvSpPr>
        <p:spPr>
          <a:xfrm>
            <a:off x="1535040" y="3188880"/>
            <a:ext cx="1126656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QUERY para conferir essa opção para sua base de dados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800" spc="-1" strike="noStrike">
                <a:solidFill>
                  <a:srgbClr val="0000ff"/>
                </a:solidFill>
                <a:latin typeface="Consolas"/>
              </a:rPr>
              <a:t>	</a:t>
            </a:r>
            <a:r>
              <a:rPr b="1" lang="pt-BR" sz="28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1" lang="pt-BR" sz="28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800" spc="-1" strike="noStrike">
                <a:solidFill>
                  <a:srgbClr val="008080"/>
                </a:solidFill>
                <a:latin typeface="Consolas"/>
              </a:rPr>
              <a:t>name</a:t>
            </a:r>
            <a:r>
              <a:rPr b="1" lang="pt-BR" sz="28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1" lang="pt-BR" sz="28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800" spc="-1" strike="noStrike">
                <a:solidFill>
                  <a:srgbClr val="008080"/>
                </a:solidFill>
                <a:latin typeface="Consolas"/>
              </a:rPr>
              <a:t>page_verify_option_desc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800" spc="-1" strike="noStrike">
                <a:solidFill>
                  <a:srgbClr val="0000ff"/>
                </a:solidFill>
                <a:latin typeface="Consolas"/>
              </a:rPr>
              <a:t>	</a:t>
            </a:r>
            <a:r>
              <a:rPr b="1" lang="pt-BR" sz="28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1" lang="pt-BR" sz="28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800" spc="-1" strike="noStrike">
                <a:solidFill>
                  <a:srgbClr val="008000"/>
                </a:solidFill>
                <a:latin typeface="Consolas"/>
              </a:rPr>
              <a:t>sys</a:t>
            </a:r>
            <a:r>
              <a:rPr b="1" lang="pt-BR" sz="28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800" spc="-1" strike="noStrike">
                <a:solidFill>
                  <a:srgbClr val="008000"/>
                </a:solidFill>
                <a:latin typeface="Consolas"/>
              </a:rPr>
              <a:t>databases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Imagem 9" descr=""/>
          <p:cNvPicPr/>
          <p:nvPr/>
        </p:nvPicPr>
        <p:blipFill>
          <a:blip r:embed="rId1"/>
          <a:stretch/>
        </p:blipFill>
        <p:spPr>
          <a:xfrm>
            <a:off x="177120" y="1560240"/>
            <a:ext cx="11579760" cy="1483920"/>
          </a:xfrm>
          <a:prstGeom prst="rect">
            <a:avLst/>
          </a:prstGeom>
          <a:ln w="0">
            <a:noFill/>
          </a:ln>
        </p:spPr>
      </p:pic>
      <p:sp>
        <p:nvSpPr>
          <p:cNvPr id="62" name="CaixaDeTexto 5"/>
          <p:cNvSpPr/>
          <p:nvPr/>
        </p:nvSpPr>
        <p:spPr>
          <a:xfrm>
            <a:off x="4273920" y="3467880"/>
            <a:ext cx="3466080" cy="31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sldNum" idx="15"/>
          </p:nvPr>
        </p:nvSpPr>
        <p:spPr>
          <a:xfrm>
            <a:off x="10476720" y="6602400"/>
            <a:ext cx="1714680" cy="25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10922C-8557-47CF-93A4-66F49C31E14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9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29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4290</TotalTime>
  <Application>LibreOffice/24.2.4.2$Linux_X86_64 LibreOffice_project/d29029bfb700ea4a272da1366c5f5e7c14e351b5</Application>
  <AppVersion>15.0000</AppVersion>
  <Words>2009</Words>
  <Paragraphs>378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2016-04-04T15:53:45Z</dcterms:created>
  <dc:creator>André</dc:creator>
  <dc:description/>
  <dc:language>pt-BR</dc:language>
  <cp:lastModifiedBy/>
  <cp:lastPrinted>2024-06-18T10:31:17Z</cp:lastPrinted>
  <dcterms:modified xsi:type="dcterms:W3CDTF">2024-06-18T10:38:41Z</dcterms:modified>
  <cp:revision>261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Notes">
    <vt:i4>24</vt:i4>
  </property>
  <property fmtid="{D5CDD505-2E9C-101B-9397-08002B2CF9AE}" pid="4" name="PresentationFormat">
    <vt:lpwstr>Widescreen</vt:lpwstr>
  </property>
  <property fmtid="{D5CDD505-2E9C-101B-9397-08002B2CF9AE}" pid="5" name="Slides">
    <vt:i4>29</vt:i4>
  </property>
</Properties>
</file>